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1"/>
  </p:notesMasterIdLst>
  <p:handoutMasterIdLst>
    <p:handoutMasterId r:id="rId12"/>
  </p:handoutMasterIdLst>
  <p:sldIdLst>
    <p:sldId id="347" r:id="rId2"/>
    <p:sldId id="366" r:id="rId3"/>
    <p:sldId id="367" r:id="rId4"/>
    <p:sldId id="368" r:id="rId5"/>
    <p:sldId id="369" r:id="rId6"/>
    <p:sldId id="370" r:id="rId7"/>
    <p:sldId id="371" r:id="rId8"/>
    <p:sldId id="372" r:id="rId9"/>
    <p:sldId id="37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55" autoAdjust="0"/>
    <p:restoredTop sz="86400" autoAdjust="0"/>
  </p:normalViewPr>
  <p:slideViewPr>
    <p:cSldViewPr>
      <p:cViewPr varScale="1">
        <p:scale>
          <a:sx n="62" d="100"/>
          <a:sy n="62" d="100"/>
        </p:scale>
        <p:origin x="1244" y="44"/>
      </p:cViewPr>
      <p:guideLst>
        <p:guide orient="horz" pos="2160"/>
        <p:guide pos="2880"/>
      </p:guideLst>
    </p:cSldViewPr>
  </p:slideViewPr>
  <p:outlineViewPr>
    <p:cViewPr>
      <p:scale>
        <a:sx n="33" d="100"/>
        <a:sy n="33" d="100"/>
      </p:scale>
      <p:origin x="0" y="5556"/>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8.3</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8</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8.3</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Inference after ANOVA</a:t>
            </a:r>
          </a:p>
          <a:p>
            <a:pPr marL="0" indent="400050">
              <a:spcBef>
                <a:spcPct val="0"/>
              </a:spcBef>
              <a:spcAft>
                <a:spcPct val="15000"/>
              </a:spcAft>
              <a:buNone/>
            </a:pPr>
            <a:r>
              <a:rPr lang="en-US" altLang="en-US" dirty="0" smtClean="0">
                <a:sym typeface="Symbol" panose="05050102010706020507" pitchFamily="18" charset="2"/>
              </a:rPr>
              <a:t>Comparisons</a:t>
            </a:r>
            <a:endParaRPr lang="en-US" altLang="en-US" dirty="0">
              <a:sym typeface="Symbol" panose="05050102010706020507" pitchFamily="18" charset="2"/>
            </a:endParaRPr>
          </a:p>
          <a:p>
            <a:pPr marL="0" indent="400050">
              <a:spcBef>
                <a:spcPct val="0"/>
              </a:spcBef>
              <a:spcAft>
                <a:spcPct val="15000"/>
              </a:spcAft>
              <a:buNone/>
            </a:pPr>
            <a:r>
              <a:rPr lang="en-US" altLang="en-US" dirty="0" smtClean="0">
                <a:sym typeface="Symbol" panose="05050102010706020507" pitchFamily="18" charset="2"/>
              </a:rPr>
              <a:t>Contrasts</a:t>
            </a:r>
            <a:endParaRPr lang="en-US" altLang="en-US" dirty="0">
              <a:sym typeface="Symbol" panose="05050102010706020507" pitchFamily="18" charset="2"/>
            </a:endParaRP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Comparison</a:t>
            </a:r>
          </a:p>
        </p:txBody>
      </p:sp>
      <p:sp>
        <p:nvSpPr>
          <p:cNvPr id="6" name="Content Placeholder 5"/>
          <p:cNvSpPr>
            <a:spLocks noGrp="1"/>
          </p:cNvSpPr>
          <p:nvPr>
            <p:ph idx="1"/>
          </p:nvPr>
        </p:nvSpPr>
        <p:spPr>
          <a:xfrm>
            <a:off x="243114" y="1415142"/>
            <a:ext cx="8610600" cy="1861458"/>
          </a:xfrm>
        </p:spPr>
        <p:txBody>
          <a:bodyPr>
            <a:noAutofit/>
          </a:bodyPr>
          <a:lstStyle/>
          <a:p>
            <a:pPr marL="0" indent="0">
              <a:buNone/>
            </a:pPr>
            <a:r>
              <a:rPr lang="en-US" altLang="en-US" dirty="0"/>
              <a:t>A </a:t>
            </a:r>
            <a:r>
              <a:rPr lang="en-US" altLang="en-US" i="1" dirty="0"/>
              <a:t>pairwise comparison </a:t>
            </a:r>
            <a:r>
              <a:rPr lang="en-US" altLang="en-US" dirty="0"/>
              <a:t>looks at just two of the </a:t>
            </a:r>
            <a:r>
              <a:rPr lang="en-US" altLang="en-US" i="1" dirty="0"/>
              <a:t>I</a:t>
            </a:r>
            <a:r>
              <a:rPr lang="en-US" altLang="en-US" dirty="0"/>
              <a:t> possible groups in a study</a:t>
            </a:r>
            <a:r>
              <a:rPr lang="en-US" altLang="en-US" dirty="0" smtClean="0"/>
              <a:t>.</a:t>
            </a:r>
          </a:p>
          <a:p>
            <a:pPr marL="0" indent="0">
              <a:buNone/>
            </a:pPr>
            <a:r>
              <a:rPr lang="en-US" altLang="en-US" dirty="0"/>
              <a:t>For example, suppose there are four groups.</a:t>
            </a:r>
          </a:p>
          <a:p>
            <a:pPr marL="0" indent="0">
              <a:buNone/>
            </a:pPr>
            <a:r>
              <a:rPr lang="en-US" altLang="en-US" dirty="0"/>
              <a:t>Here are some pairwise possible comparisons</a:t>
            </a:r>
            <a:r>
              <a:rPr lang="en-US" altLang="en-US" dirty="0" smtClean="0"/>
              <a:t>:</a:t>
            </a:r>
            <a:endParaRPr lang="en-US" altLang="en-US" dirty="0"/>
          </a:p>
        </p:txBody>
      </p:sp>
      <p:pic>
        <p:nvPicPr>
          <p:cNvPr id="10" name="Picture 2" descr="Three mathematical expressions read bar subscript 1 minus y bar subscript 2, y bar subscript 1 minus y bar subscript 3, and y bar subscript 3 minus y bar subscript 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19150" y="3819525"/>
            <a:ext cx="750570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
          <p:cNvSpPr>
            <a:spLocks noGrp="1"/>
          </p:cNvSpPr>
          <p:nvPr>
            <p:ph sz="quarter" idx="14"/>
          </p:nvPr>
        </p:nvSpPr>
        <p:spPr>
          <a:xfrm>
            <a:off x="252854" y="5387520"/>
            <a:ext cx="8714492" cy="556080"/>
          </a:xfrm>
        </p:spPr>
        <p:txBody>
          <a:bodyPr>
            <a:normAutofit/>
          </a:bodyPr>
          <a:lstStyle/>
          <a:p>
            <a:pPr marL="0" indent="0">
              <a:buNone/>
            </a:pPr>
            <a:r>
              <a:rPr lang="en-US" dirty="0"/>
              <a:t>(More details on pairwise comparisons are in Topic 8.2)</a:t>
            </a:r>
          </a:p>
        </p:txBody>
      </p:sp>
    </p:spTree>
    <p:extLst>
      <p:ext uri="{BB962C8B-B14F-4D97-AF65-F5344CB8AC3E}">
        <p14:creationId xmlns:p14="http://schemas.microsoft.com/office/powerpoint/2010/main" val="365206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Contrast</a:t>
            </a:r>
          </a:p>
        </p:txBody>
      </p:sp>
      <p:sp>
        <p:nvSpPr>
          <p:cNvPr id="6" name="Content Placeholder 5"/>
          <p:cNvSpPr>
            <a:spLocks noGrp="1"/>
          </p:cNvSpPr>
          <p:nvPr>
            <p:ph idx="1"/>
          </p:nvPr>
        </p:nvSpPr>
        <p:spPr>
          <a:xfrm>
            <a:off x="243114" y="1415142"/>
            <a:ext cx="8610600" cy="2242458"/>
          </a:xfrm>
        </p:spPr>
        <p:txBody>
          <a:bodyPr>
            <a:noAutofit/>
          </a:bodyPr>
          <a:lstStyle/>
          <a:p>
            <a:pPr marL="0" indent="0">
              <a:buNone/>
            </a:pPr>
            <a:r>
              <a:rPr lang="en-US" altLang="en-US" dirty="0"/>
              <a:t>A </a:t>
            </a:r>
            <a:r>
              <a:rPr lang="en-US" altLang="en-US" i="1" dirty="0"/>
              <a:t>contrast </a:t>
            </a:r>
            <a:r>
              <a:rPr lang="en-US" altLang="en-US" dirty="0"/>
              <a:t>looks at linear combination of two or more of the </a:t>
            </a:r>
            <a:r>
              <a:rPr lang="en-US" altLang="en-US" i="1" dirty="0"/>
              <a:t>I</a:t>
            </a:r>
            <a:r>
              <a:rPr lang="en-US" altLang="en-US" dirty="0"/>
              <a:t> possible groups in a study, with the coefficients adding to zero</a:t>
            </a:r>
            <a:r>
              <a:rPr lang="en-US" altLang="en-US" dirty="0" smtClean="0"/>
              <a:t>.</a:t>
            </a:r>
          </a:p>
          <a:p>
            <a:pPr marL="0" indent="0">
              <a:buNone/>
            </a:pPr>
            <a:r>
              <a:rPr lang="en-US" altLang="en-US" dirty="0"/>
              <a:t>For example, suppose there are four groups</a:t>
            </a:r>
            <a:r>
              <a:rPr lang="en-US" altLang="en-US" dirty="0" smtClean="0"/>
              <a:t>.</a:t>
            </a:r>
          </a:p>
          <a:p>
            <a:pPr marL="0" indent="0">
              <a:buNone/>
            </a:pPr>
            <a:r>
              <a:rPr lang="en-US" altLang="en-US" dirty="0"/>
              <a:t>Here are two possible contrasts</a:t>
            </a:r>
            <a:r>
              <a:rPr lang="en-US" altLang="en-US" dirty="0" smtClean="0"/>
              <a:t>:</a:t>
            </a:r>
            <a:endParaRPr lang="en-US" altLang="en-US" dirty="0"/>
          </a:p>
        </p:txBody>
      </p:sp>
      <p:pic>
        <p:nvPicPr>
          <p:cNvPr id="8" name="Picture 2" descr="Three mathematical expressions. The first expression reads y bar subscript 1 minus (1 over 2) y bar subscript 2 minus (1 over 2) y hat subscript 3. The second expression reads 0.5 times y bar subscript 1 plus 0.5 times y bar subscript 2 minus 0.5 times y bar subscript 3 minus 0.5 times y bar subscript 4.  The third expression with an equation reads General form: C subscript 1 times y bar subscript 1 plus c subscript 2 times y bar subscript 2 plus ellipses plus s subscript I times y bar subscript I with summation  of c subscript I equals 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24975" y="3809685"/>
            <a:ext cx="7494050" cy="167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
          <p:cNvSpPr>
            <a:spLocks noGrp="1"/>
          </p:cNvSpPr>
          <p:nvPr>
            <p:ph sz="quarter" idx="14"/>
          </p:nvPr>
        </p:nvSpPr>
        <p:spPr>
          <a:xfrm>
            <a:off x="252854" y="5648348"/>
            <a:ext cx="8714492" cy="523852"/>
          </a:xfrm>
        </p:spPr>
        <p:txBody>
          <a:bodyPr>
            <a:normAutofit/>
          </a:bodyPr>
          <a:lstStyle/>
          <a:p>
            <a:pPr marL="0" indent="0">
              <a:buNone/>
            </a:pPr>
            <a:r>
              <a:rPr lang="en-US" altLang="en-US" i="1" dirty="0"/>
              <a:t>Note:</a:t>
            </a:r>
            <a:r>
              <a:rPr lang="en-US" altLang="en-US" dirty="0"/>
              <a:t> A comparison is a special case of a contrast.</a:t>
            </a:r>
          </a:p>
        </p:txBody>
      </p:sp>
    </p:spTree>
    <p:extLst>
      <p:ext uri="{BB962C8B-B14F-4D97-AF65-F5344CB8AC3E}">
        <p14:creationId xmlns:p14="http://schemas.microsoft.com/office/powerpoint/2010/main" val="3456468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Inference for Contrasts</a:t>
            </a:r>
          </a:p>
        </p:txBody>
      </p:sp>
      <p:pic>
        <p:nvPicPr>
          <p:cNvPr id="16" name="Picture 2" descr="A mathematical expression reads Contrast: s subscript 1 times y bar subscript 1 plus s subscript 2 times y bar subscript 2 plus ellipsis plus s subscript I times y bar subscript I equals summation of c subscript I times y bar subscript I."/>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06182" y="1383867"/>
            <a:ext cx="7826886" cy="749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243114" y="2277155"/>
            <a:ext cx="8610600" cy="542245"/>
          </a:xfrm>
        </p:spPr>
        <p:txBody>
          <a:bodyPr/>
          <a:lstStyle/>
          <a:p>
            <a:pPr marL="0" indent="0">
              <a:buNone/>
            </a:pPr>
            <a:r>
              <a:rPr lang="en-US" altLang="en-US" sz="2800" dirty="0"/>
              <a:t>The standard error of a contrast is given </a:t>
            </a:r>
            <a:r>
              <a:rPr lang="en-US" altLang="en-US" sz="2800" dirty="0" smtClean="0"/>
              <a:t>by</a:t>
            </a:r>
            <a:endParaRPr lang="en-US" altLang="en-US" sz="2800" dirty="0"/>
          </a:p>
        </p:txBody>
      </p:sp>
      <p:pic>
        <p:nvPicPr>
          <p:cNvPr id="18" name="Picture 3" descr="Two equations and a mathematical expression. An equation at the top reads S E equals square root of (M S E times summation of c squared subscript I over n subscript i). The mathematical expression reads Confidence interval for a contrast: summation of c subscript I time y bar subscript I plus or minus t to the power of asterisk times S E where an arrow pointing at t reads use t with error d f. At the bottom, the second equation reads Test statistic for a contrast: t equals summation of s subscript I times y bar subscript I all over S E where an arrow pointing at t reads use t with error d f."/>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420664" y="2879069"/>
            <a:ext cx="6302673" cy="333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205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Comparisons and Contrasts</a:t>
            </a:r>
          </a:p>
        </p:txBody>
      </p:sp>
      <p:pic>
        <p:nvPicPr>
          <p:cNvPr id="4" name="Picture Placeholder 3" descr="Three mathematical expressions, each followed by an equation. The first expression reads Comparison (two means): Y bar subscript 1 minus y bar subscript 2. The equation below this expression read S E equals square root of (M S E (1 over n subscript 1 plus (negative 1) squared over n subscript 2)). A text beside the equation reads compare to L S D. The second expression reads two treatment versus control: y bar subscript c minus 0.5 times y bar subscript A minus 0.5 times y bar subscript B. The equation below this expression reads S E equals square root of (M S E (1 over n subscript c plus 0.25 over n subscript A plus 0.25 over n subscript b)). The third expression reads Two treatment versus two treatments: 0.5 times y bar subscript 1 plus 0.5 times y bar subscript 2 minus 0.5 times y bar subscript 3 minus 0.5 times y bar subscript 4. The equation below this expression reads S E equals square root of (M S E times 0.25 (1 over n subscript 1 plus 1 over n subscript 2 plus 1 over n subscript 3 plus 1 over n subscript 4).  "/>
          <p:cNvPicPr>
            <a:picLocks noGrp="1" noChangeAspect="1"/>
          </p:cNvPicPr>
          <p:nvPr>
            <p:ph type="pic" sz="quarter" idx="11"/>
          </p:nvPr>
        </p:nvPicPr>
        <p:blipFill>
          <a:blip r:embed="rId2"/>
          <a:stretch>
            <a:fillRect/>
          </a:stretch>
        </p:blipFill>
        <p:spPr>
          <a:xfrm>
            <a:off x="723648" y="1477496"/>
            <a:ext cx="7569581" cy="4720297"/>
          </a:xfrm>
          <a:prstGeom prst="rect">
            <a:avLst/>
          </a:prstGeom>
          <a:noFill/>
          <a:ln>
            <a:noFill/>
          </a:ln>
        </p:spPr>
      </p:pic>
    </p:spTree>
    <p:extLst>
      <p:ext uri="{BB962C8B-B14F-4D97-AF65-F5344CB8AC3E}">
        <p14:creationId xmlns:p14="http://schemas.microsoft.com/office/powerpoint/2010/main" val="2583679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FourExams (by Student</a:t>
            </a:r>
            <a:r>
              <a:rPr lang="en-US" dirty="0" smtClean="0"/>
              <a:t>) (1 of 2)</a:t>
            </a:r>
            <a:endParaRPr lang="en-US" dirty="0"/>
          </a:p>
        </p:txBody>
      </p:sp>
      <p:graphicFrame>
        <p:nvGraphicFramePr>
          <p:cNvPr id="12" name="Table Placeholder 11"/>
          <p:cNvGraphicFramePr>
            <a:graphicFrameLocks noGrp="1"/>
          </p:cNvGraphicFramePr>
          <p:nvPr>
            <p:ph type="tbl" sz="quarter" idx="15"/>
            <p:extLst>
              <p:ext uri="{D42A27DB-BD31-4B8C-83A1-F6EECF244321}">
                <p14:modId xmlns:p14="http://schemas.microsoft.com/office/powerpoint/2010/main" val="1417780434"/>
              </p:ext>
            </p:extLst>
          </p:nvPr>
        </p:nvGraphicFramePr>
        <p:xfrm>
          <a:off x="2256473" y="1539240"/>
          <a:ext cx="4631055" cy="670560"/>
        </p:xfrm>
        <a:graphic>
          <a:graphicData uri="http://schemas.openxmlformats.org/drawingml/2006/table">
            <a:tbl>
              <a:tblPr firstRow="1" bandRow="1">
                <a:tableStyleId>{5940675A-B579-460E-94D1-54222C63F5DA}</a:tableStyleId>
              </a:tblPr>
              <a:tblGrid>
                <a:gridCol w="748030"/>
                <a:gridCol w="770255"/>
                <a:gridCol w="894080"/>
                <a:gridCol w="770255"/>
                <a:gridCol w="713105"/>
                <a:gridCol w="735330"/>
              </a:tblGrid>
              <a:tr h="152400">
                <a:tc>
                  <a:txBody>
                    <a:bodyPr/>
                    <a:lstStyle/>
                    <a:p>
                      <a:pPr algn="ctr"/>
                      <a:endParaRPr lang="en-US" sz="1600" dirty="0">
                        <a:latin typeface="Arial" pitchFamily="34" charset="0"/>
                        <a:cs typeface="Arial" pitchFamily="34" charset="0"/>
                      </a:endParaRPr>
                    </a:p>
                  </a:txBody>
                  <a:tcPr/>
                </a:tc>
                <a:tc>
                  <a:txBody>
                    <a:bodyPr/>
                    <a:lstStyle/>
                    <a:p>
                      <a:pPr algn="ctr"/>
                      <a:r>
                        <a:rPr lang="en-US" altLang="en-US" sz="1600" dirty="0" smtClean="0">
                          <a:latin typeface="Arial" pitchFamily="34" charset="0"/>
                          <a:cs typeface="Arial" pitchFamily="34" charset="0"/>
                        </a:rPr>
                        <a:t>Adam</a:t>
                      </a:r>
                      <a:endParaRPr lang="en-US" sz="1600" dirty="0">
                        <a:latin typeface="Arial" pitchFamily="34" charset="0"/>
                        <a:cs typeface="Arial" pitchFamily="34" charset="0"/>
                      </a:endParaRPr>
                    </a:p>
                  </a:txBody>
                  <a:tcPr/>
                </a:tc>
                <a:tc>
                  <a:txBody>
                    <a:bodyPr/>
                    <a:lstStyle/>
                    <a:p>
                      <a:pPr algn="ctr"/>
                      <a:r>
                        <a:rPr lang="en-US" altLang="en-US" sz="1600" dirty="0" smtClean="0">
                          <a:latin typeface="Arial" pitchFamily="34" charset="0"/>
                          <a:cs typeface="Arial" pitchFamily="34" charset="0"/>
                        </a:rPr>
                        <a:t>Brenda</a:t>
                      </a:r>
                      <a:endParaRPr lang="en-US" sz="1600" dirty="0">
                        <a:latin typeface="Arial" pitchFamily="34" charset="0"/>
                        <a:cs typeface="Arial" pitchFamily="34" charset="0"/>
                      </a:endParaRPr>
                    </a:p>
                  </a:txBody>
                  <a:tcPr/>
                </a:tc>
                <a:tc>
                  <a:txBody>
                    <a:bodyPr/>
                    <a:lstStyle/>
                    <a:p>
                      <a:pPr algn="ctr"/>
                      <a:r>
                        <a:rPr lang="en-US" altLang="en-US" sz="1600" dirty="0" smtClean="0">
                          <a:latin typeface="Arial" pitchFamily="34" charset="0"/>
                          <a:cs typeface="Arial" pitchFamily="34" charset="0"/>
                        </a:rPr>
                        <a:t>Cathy</a:t>
                      </a:r>
                      <a:endParaRPr lang="en-US" sz="1600" dirty="0">
                        <a:latin typeface="Arial" pitchFamily="34" charset="0"/>
                        <a:cs typeface="Arial" pitchFamily="34" charset="0"/>
                      </a:endParaRPr>
                    </a:p>
                  </a:txBody>
                  <a:tcPr/>
                </a:tc>
                <a:tc>
                  <a:txBody>
                    <a:bodyPr/>
                    <a:lstStyle/>
                    <a:p>
                      <a:pPr algn="ctr"/>
                      <a:r>
                        <a:rPr lang="en-US" altLang="en-US" sz="1600" dirty="0" smtClean="0">
                          <a:latin typeface="Arial" pitchFamily="34" charset="0"/>
                          <a:cs typeface="Arial" pitchFamily="34" charset="0"/>
                        </a:rPr>
                        <a:t>Dave</a:t>
                      </a:r>
                      <a:endParaRPr lang="en-US" sz="1600" dirty="0">
                        <a:latin typeface="Arial" pitchFamily="34" charset="0"/>
                        <a:cs typeface="Arial"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Arial" pitchFamily="34" charset="0"/>
                          <a:cs typeface="Arial" pitchFamily="34" charset="0"/>
                        </a:rPr>
                        <a:t>Emily</a:t>
                      </a:r>
                    </a:p>
                  </a:txBody>
                  <a:tcPr/>
                </a:tc>
              </a:tr>
              <a:tr h="121920">
                <a:tc>
                  <a:txBody>
                    <a:bodyPr/>
                    <a:lstStyle/>
                    <a:p>
                      <a:pPr algn="ctr"/>
                      <a:r>
                        <a:rPr lang="en-US" altLang="en-US" sz="1600" dirty="0" smtClean="0">
                          <a:latin typeface="Arial" pitchFamily="34" charset="0"/>
                          <a:cs typeface="Arial" pitchFamily="34" charset="0"/>
                        </a:rPr>
                        <a:t>Mean</a:t>
                      </a:r>
                      <a:endParaRPr lang="en-US" sz="1600" dirty="0">
                        <a:latin typeface="Arial" pitchFamily="34" charset="0"/>
                        <a:cs typeface="Arial" pitchFamily="34" charset="0"/>
                      </a:endParaRPr>
                    </a:p>
                  </a:txBody>
                  <a:tcPr/>
                </a:tc>
                <a:tc>
                  <a:txBody>
                    <a:bodyPr/>
                    <a:lstStyle/>
                    <a:p>
                      <a:pPr algn="ctr"/>
                      <a:r>
                        <a:rPr lang="en-US" altLang="en-US" sz="1600" b="1" dirty="0" smtClean="0">
                          <a:latin typeface="Courier New" panose="02070309020205020404" pitchFamily="49" charset="0"/>
                          <a:cs typeface="Courier New" panose="02070309020205020404" pitchFamily="49" charset="0"/>
                        </a:rPr>
                        <a:t>75.0</a:t>
                      </a:r>
                      <a:endParaRPr lang="en-US" sz="1600" dirty="0">
                        <a:latin typeface="Courier New" panose="02070309020205020404" pitchFamily="49" charset="0"/>
                        <a:cs typeface="Courier New" panose="02070309020205020404" pitchFamily="49" charset="0"/>
                      </a:endParaRPr>
                    </a:p>
                  </a:txBody>
                  <a:tcPr/>
                </a:tc>
                <a:tc>
                  <a:txBody>
                    <a:bodyPr/>
                    <a:lstStyle/>
                    <a:p>
                      <a:pPr algn="ctr"/>
                      <a:r>
                        <a:rPr lang="en-US" altLang="en-US" sz="1600" b="1" dirty="0" smtClean="0">
                          <a:latin typeface="Courier New" panose="02070309020205020404" pitchFamily="49" charset="0"/>
                          <a:cs typeface="Courier New" panose="02070309020205020404" pitchFamily="49" charset="0"/>
                        </a:rPr>
                        <a:t>91.0</a:t>
                      </a:r>
                      <a:endParaRPr lang="en-US" sz="1600" dirty="0">
                        <a:latin typeface="Courier New" panose="02070309020205020404" pitchFamily="49" charset="0"/>
                        <a:cs typeface="Courier New" panose="02070309020205020404" pitchFamily="49" charset="0"/>
                      </a:endParaRPr>
                    </a:p>
                  </a:txBody>
                  <a:tcPr/>
                </a:tc>
                <a:tc>
                  <a:txBody>
                    <a:bodyPr/>
                    <a:lstStyle/>
                    <a:p>
                      <a:pPr algn="ctr"/>
                      <a:r>
                        <a:rPr lang="en-US" altLang="en-US" sz="1600" b="1" dirty="0" smtClean="0">
                          <a:latin typeface="Courier New" panose="02070309020205020404" pitchFamily="49" charset="0"/>
                          <a:cs typeface="Courier New" panose="02070309020205020404" pitchFamily="49" charset="0"/>
                        </a:rPr>
                        <a:t>79.0</a:t>
                      </a:r>
                      <a:endParaRPr lang="en-US" sz="1600" dirty="0">
                        <a:latin typeface="Courier New" panose="02070309020205020404" pitchFamily="49" charset="0"/>
                        <a:cs typeface="Courier New" panose="02070309020205020404" pitchFamily="49" charset="0"/>
                      </a:endParaRPr>
                    </a:p>
                  </a:txBody>
                  <a:tcPr/>
                </a:tc>
                <a:tc>
                  <a:txBody>
                    <a:bodyPr/>
                    <a:lstStyle/>
                    <a:p>
                      <a:pPr algn="ctr"/>
                      <a:r>
                        <a:rPr lang="en-US" altLang="en-US" sz="1600" b="1" dirty="0" smtClean="0">
                          <a:latin typeface="Courier New" panose="02070309020205020404" pitchFamily="49" charset="0"/>
                          <a:cs typeface="Courier New" panose="02070309020205020404" pitchFamily="49" charset="0"/>
                        </a:rPr>
                        <a:t>83.0</a:t>
                      </a:r>
                      <a:endParaRPr lang="en-US" sz="1600" dirty="0">
                        <a:latin typeface="Courier New" panose="02070309020205020404" pitchFamily="49" charset="0"/>
                        <a:cs typeface="Courier New" panose="02070309020205020404" pitchFamily="49"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Courier New" panose="02070309020205020404" pitchFamily="49" charset="0"/>
                          <a:cs typeface="Courier New" panose="02070309020205020404" pitchFamily="49" charset="0"/>
                        </a:rPr>
                        <a:t>47.0</a:t>
                      </a:r>
                    </a:p>
                  </a:txBody>
                  <a:tcPr/>
                </a:tc>
              </a:tr>
            </a:tbl>
          </a:graphicData>
        </a:graphic>
      </p:graphicFrame>
      <p:pic>
        <p:nvPicPr>
          <p:cNvPr id="20" name="Picture 4" descr="A command line, a table, and equations are shown. The command line reads Prompt, summary (mod Student equals a o v (Grade tilde Student comma data equals FourExams)) &#10;The table reads:&#10;Row 1, Student. D f 4; Sum S q 4480; Mean S q 1120.00; F value 9.6, P r less than F 0.0004676, asterisk asterisk asterisk.&#10;Row 2, Residuals. D f 15; Sum S q 1750; Mean S q 116.67. &#10;Text below the table, before the equations, reads: Ignoring Emily, are the men and women different? &#10;0.5 y bar subscript A plus 0.5 y bar subscript D minus 0.5 y bar B subscript minus 0.5 y bar C subscript equals 0.5 (75) plus 0.5 (83) minus 0.5 (91) minus 0.5 (79) equals negative 6. &#10;S E equals square root of 116.67 (0.25 over 4 plus 0.25 over 4 plus 0.25 over 4 plus 0.25 over 4) equals 5.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81273" y="2438400"/>
            <a:ext cx="7181455" cy="3690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362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FourExams (by Student</a:t>
            </a:r>
            <a:r>
              <a:rPr lang="en-US" dirty="0" smtClean="0"/>
              <a:t>) (2 of 2)</a:t>
            </a:r>
            <a:endParaRPr lang="en-US" dirty="0"/>
          </a:p>
        </p:txBody>
      </p:sp>
      <p:sp>
        <p:nvSpPr>
          <p:cNvPr id="3" name="Content Placeholder 2"/>
          <p:cNvSpPr>
            <a:spLocks noGrp="1"/>
          </p:cNvSpPr>
          <p:nvPr>
            <p:ph idx="1"/>
          </p:nvPr>
        </p:nvSpPr>
        <p:spPr>
          <a:xfrm>
            <a:off x="243114" y="1415142"/>
            <a:ext cx="8748486" cy="1396772"/>
          </a:xfrm>
        </p:spPr>
        <p:txBody>
          <a:bodyPr>
            <a:noAutofit/>
          </a:bodyPr>
          <a:lstStyle/>
          <a:p>
            <a:pPr marL="0" indent="0">
              <a:buNone/>
            </a:pPr>
            <a:r>
              <a:rPr lang="en-US" altLang="en-US" dirty="0"/>
              <a:t>Adam &amp; </a:t>
            </a:r>
            <a:r>
              <a:rPr lang="en-US" altLang="en-US" dirty="0" smtClean="0"/>
              <a:t>Dave </a:t>
            </a:r>
            <a:r>
              <a:rPr lang="en-US" altLang="en-US" dirty="0"/>
              <a:t>vs. Brenda &amp; </a:t>
            </a:r>
            <a:r>
              <a:rPr lang="en-US" altLang="en-US" dirty="0" smtClean="0"/>
              <a:t>Cathy</a:t>
            </a:r>
          </a:p>
          <a:p>
            <a:pPr marL="0" indent="0">
              <a:buNone/>
            </a:pPr>
            <a:r>
              <a:rPr lang="en-US" dirty="0"/>
              <a:t>Contrast </a:t>
            </a:r>
            <a:r>
              <a:rPr lang="en-US" dirty="0" smtClean="0"/>
              <a:t>= −6 SE = 5.4 error df = 15</a:t>
            </a:r>
          </a:p>
          <a:p>
            <a:pPr marL="0" indent="0">
              <a:buNone/>
            </a:pPr>
            <a:r>
              <a:rPr lang="en-US" altLang="en-US" dirty="0"/>
              <a:t>CI for contrast</a:t>
            </a:r>
            <a:r>
              <a:rPr lang="en-US" altLang="en-US" dirty="0" smtClean="0"/>
              <a:t>:</a:t>
            </a:r>
            <a:r>
              <a:rPr lang="en-US" altLang="en-US" dirty="0"/>
              <a:t> </a:t>
            </a:r>
            <a:r>
              <a:rPr lang="en-US" dirty="0" smtClean="0"/>
              <a:t>−6 ± 2.13 · 5.4 = </a:t>
            </a:r>
            <a:r>
              <a:rPr lang="en-US" dirty="0"/>
              <a:t>−6 </a:t>
            </a:r>
            <a:r>
              <a:rPr lang="en-US" dirty="0" smtClean="0"/>
              <a:t>± 11.5 = (−17.5 to 5.5)</a:t>
            </a:r>
            <a:endParaRPr lang="en-US" dirty="0"/>
          </a:p>
        </p:txBody>
      </p:sp>
      <p:pic>
        <p:nvPicPr>
          <p:cNvPr id="13" name="Picture 2" descr="Four equations. Two equations at the top read Test H subscript 0: 0.5 times mu subscript A plus 0.5 times mu subscript D equals 0.5 times mu subscript B plus 0.5 times mu subscript c; Test H subscript a: 0.5 times mu subscript A plus 0.5 times mu subscript D not equals 0.5 times mu subscript B plus 0.5 times mu subscript c. At the bottom the third equation reads t equals negative 6 over 5.4 equals’ negative 1.11. Beside the third equation the fourth equation reads P Value equals 0.28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67138" y="2952980"/>
            <a:ext cx="6102350" cy="1847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4941666"/>
            <a:ext cx="8673738" cy="1306734"/>
          </a:xfrm>
        </p:spPr>
        <p:txBody>
          <a:bodyPr>
            <a:normAutofit/>
          </a:bodyPr>
          <a:lstStyle/>
          <a:p>
            <a:pPr marL="0" indent="0">
              <a:buNone/>
            </a:pPr>
            <a:r>
              <a:rPr lang="en-US" i="1" dirty="0"/>
              <a:t>We do not see a significant difference between exam performance of men (Adam, Dave) and women (Brenda, Cathy</a:t>
            </a:r>
            <a:r>
              <a:rPr lang="en-US" i="1" dirty="0" smtClean="0"/>
              <a:t>)</a:t>
            </a:r>
            <a:endParaRPr lang="en-US" i="1" dirty="0"/>
          </a:p>
        </p:txBody>
      </p:sp>
    </p:spTree>
    <p:extLst>
      <p:ext uri="{BB962C8B-B14F-4D97-AF65-F5344CB8AC3E}">
        <p14:creationId xmlns:p14="http://schemas.microsoft.com/office/powerpoint/2010/main" val="3178537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Contrasts with R</a:t>
            </a:r>
          </a:p>
        </p:txBody>
      </p:sp>
      <p:sp>
        <p:nvSpPr>
          <p:cNvPr id="4" name="Content Placeholder 3"/>
          <p:cNvSpPr>
            <a:spLocks noGrp="1"/>
          </p:cNvSpPr>
          <p:nvPr>
            <p:ph idx="1"/>
          </p:nvPr>
        </p:nvSpPr>
        <p:spPr>
          <a:xfrm>
            <a:off x="243114" y="1415142"/>
            <a:ext cx="8610600" cy="489858"/>
          </a:xfrm>
        </p:spPr>
        <p:txBody>
          <a:bodyPr>
            <a:normAutofit/>
          </a:bodyPr>
          <a:lstStyle/>
          <a:p>
            <a:pPr marL="0" indent="0">
              <a:buNone/>
            </a:pPr>
            <a:r>
              <a:rPr lang="en-US" dirty="0"/>
              <a:t>Use the </a:t>
            </a:r>
            <a:r>
              <a:rPr lang="en-US" b="1" dirty="0" err="1">
                <a:latin typeface="Courier New" panose="02070309020205020404" pitchFamily="49" charset="0"/>
                <a:cs typeface="Courier New" panose="02070309020205020404" pitchFamily="49" charset="0"/>
              </a:rPr>
              <a:t>se.contrast</a:t>
            </a:r>
            <a:r>
              <a:rPr lang="en-US" b="1" dirty="0">
                <a:latin typeface="Courier New" panose="02070309020205020404" pitchFamily="49" charset="0"/>
                <a:cs typeface="Courier New" panose="02070309020205020404" pitchFamily="49" charset="0"/>
              </a:rPr>
              <a:t>( )</a:t>
            </a:r>
            <a:r>
              <a:rPr lang="en-US" dirty="0" smtClean="0"/>
              <a:t>function</a:t>
            </a:r>
            <a:endParaRPr lang="en-US" dirty="0"/>
          </a:p>
        </p:txBody>
      </p:sp>
      <p:pic>
        <p:nvPicPr>
          <p:cNvPr id="14" name="Picture Placeholder 13" descr="A set of command lines. The command lines read:&#10;Prompt, StudentList equals with (FourExams comma list (Student equals equals open quotes Adam close quotes comma Student equals equals open quotes Brenda close quotes comma Student equals equals open quotes Cathy close quotes, Student equals equals open quotes Dave close quotes comma Student equals equals open quotes Emily close quotes) &#10;Prompt, se dot contrast (Student A O V comma StudentList comma coef equals c (point 5 comma negative point 5 comma negative point 5 comma point 5 comma 0))).&#10;Below the commands lines reads the number 5.400617."/>
          <p:cNvPicPr>
            <a:picLocks noGrp="1" noChangeAspect="1"/>
          </p:cNvPicPr>
          <p:nvPr>
            <p:ph type="pic" sz="quarter" idx="11"/>
          </p:nvPr>
        </p:nvPicPr>
        <p:blipFill>
          <a:blip r:embed="rId2"/>
          <a:stretch>
            <a:fillRect/>
          </a:stretch>
        </p:blipFill>
        <p:spPr>
          <a:xfrm>
            <a:off x="245689" y="2209800"/>
            <a:ext cx="8441111" cy="1135495"/>
          </a:xfrm>
          <a:prstGeom prst="rect">
            <a:avLst/>
          </a:prstGeom>
          <a:noFill/>
          <a:ln>
            <a:noFill/>
          </a:ln>
        </p:spPr>
      </p:pic>
      <p:sp>
        <p:nvSpPr>
          <p:cNvPr id="9" name="Content Placeholder 8"/>
          <p:cNvSpPr>
            <a:spLocks noGrp="1"/>
          </p:cNvSpPr>
          <p:nvPr>
            <p:ph sz="quarter" idx="14"/>
          </p:nvPr>
        </p:nvSpPr>
        <p:spPr>
          <a:xfrm>
            <a:off x="152400" y="3805077"/>
            <a:ext cx="8229600" cy="462123"/>
          </a:xfrm>
        </p:spPr>
        <p:txBody>
          <a:bodyPr>
            <a:normAutofit lnSpcReduction="10000"/>
          </a:bodyPr>
          <a:lstStyle/>
          <a:p>
            <a:pPr marL="0" indent="0">
              <a:buNone/>
            </a:pPr>
            <a:r>
              <a:rPr lang="en-US" dirty="0"/>
              <a:t>Use a function in the </a:t>
            </a:r>
            <a:r>
              <a:rPr lang="en-US" b="1" dirty="0">
                <a:latin typeface="Courier New" panose="02070309020205020404" pitchFamily="49" charset="0"/>
                <a:cs typeface="Courier New" panose="02070309020205020404" pitchFamily="49" charset="0"/>
              </a:rPr>
              <a:t>gmodels</a:t>
            </a:r>
            <a:r>
              <a:rPr lang="en-US" dirty="0"/>
              <a:t> </a:t>
            </a:r>
            <a:r>
              <a:rPr lang="en-US" dirty="0" smtClean="0"/>
              <a:t>package</a:t>
            </a:r>
            <a:endParaRPr lang="en-US" dirty="0"/>
          </a:p>
        </p:txBody>
      </p:sp>
      <p:pic>
        <p:nvPicPr>
          <p:cNvPr id="15" name="Picture Placeholder 14" descr="A set of command lines. The command lines read:&#10;Prompt, library (g models) &#10;Prompt, fit dot contrast (modStudent comma open quotes Student close quotes comma c (point 5 comma negative point 5 comma negative point 5 comma point 5 comma 0)) &#10;Student c equals ( 0.5 negative 0.5 negative 0.5 0.5 0 ) &#10;Estimate S t d negative 6, error 5.4, value t negative 1.11, P r greater than absolute value of t 0.284."/>
          <p:cNvPicPr>
            <a:picLocks noGrp="1" noChangeAspect="1"/>
          </p:cNvPicPr>
          <p:nvPr>
            <p:ph type="pic" sz="quarter" idx="13"/>
          </p:nvPr>
        </p:nvPicPr>
        <p:blipFill>
          <a:blip r:embed="rId3"/>
          <a:stretch>
            <a:fillRect/>
          </a:stretch>
        </p:blipFill>
        <p:spPr>
          <a:xfrm>
            <a:off x="308057" y="4577775"/>
            <a:ext cx="8527886" cy="1369575"/>
          </a:xfrm>
          <a:prstGeom prst="rect">
            <a:avLst/>
          </a:prstGeom>
          <a:noFill/>
          <a:ln>
            <a:noFill/>
          </a:ln>
        </p:spPr>
      </p:pic>
    </p:spTree>
    <p:extLst>
      <p:ext uri="{BB962C8B-B14F-4D97-AF65-F5344CB8AC3E}">
        <p14:creationId xmlns:p14="http://schemas.microsoft.com/office/powerpoint/2010/main" val="1607219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3323</TotalTime>
  <Words>243</Words>
  <Application>Microsoft Office PowerPoint</Application>
  <PresentationFormat>On-screen Show (4:3)</PresentationFormat>
  <Paragraphs>40</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ＭＳ Ｐゴシック</vt:lpstr>
      <vt:lpstr>Arial</vt:lpstr>
      <vt:lpstr>Arial Black</vt:lpstr>
      <vt:lpstr>Calibri</vt:lpstr>
      <vt:lpstr>Courier New</vt:lpstr>
      <vt:lpstr>Symbol</vt:lpstr>
      <vt:lpstr>Wingdings</vt:lpstr>
      <vt:lpstr>bergerinvitels3e_lectureslides_ch01_final</vt:lpstr>
      <vt:lpstr>Section 8.3</vt:lpstr>
      <vt:lpstr>Topic 8.3</vt:lpstr>
      <vt:lpstr>Comparison</vt:lpstr>
      <vt:lpstr>Contrast</vt:lpstr>
      <vt:lpstr>Inference for Contrasts</vt:lpstr>
      <vt:lpstr>Examples: Comparisons and Contrasts</vt:lpstr>
      <vt:lpstr>Example: FourExams (by Student) (1 of 2)</vt:lpstr>
      <vt:lpstr>Example: FourExams (by Student) (2 of 2)</vt:lpstr>
      <vt:lpstr>Contrasts with 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8.3</dc:title>
  <dc:creator>Canon</dc:creator>
  <cp:lastModifiedBy>Newton, Andy</cp:lastModifiedBy>
  <cp:revision>641</cp:revision>
  <dcterms:created xsi:type="dcterms:W3CDTF">2015-10-23T14:29:37Z</dcterms:created>
  <dcterms:modified xsi:type="dcterms:W3CDTF">2018-11-14T15:37:30Z</dcterms:modified>
</cp:coreProperties>
</file>